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8"/>
  </p:notesMasterIdLst>
  <p:sldIdLst>
    <p:sldId id="257" r:id="rId2"/>
    <p:sldId id="291" r:id="rId3"/>
    <p:sldId id="292" r:id="rId4"/>
    <p:sldId id="303" r:id="rId5"/>
    <p:sldId id="294" r:id="rId6"/>
    <p:sldId id="29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52"/>
    <a:srgbClr val="E9EDF0"/>
    <a:srgbClr val="6795B4"/>
    <a:srgbClr val="F8FAFC"/>
    <a:srgbClr val="00B9FF"/>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22"/>
    <p:restoredTop sz="96534"/>
  </p:normalViewPr>
  <p:slideViewPr>
    <p:cSldViewPr snapToGrid="0" snapToObjects="1">
      <p:cViewPr varScale="1">
        <p:scale>
          <a:sx n="126" d="100"/>
          <a:sy n="126" d="100"/>
        </p:scale>
        <p:origin x="216" y="416"/>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341333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noRot="1" noChangeAspect="1"/>
          </p:cNvSpPr>
          <p:nvPr>
            <p:ph type="sldImg"/>
          </p:nvPr>
        </p:nvSpPr>
        <p:spPr>
          <a:prstGeom prst="rect">
            <a:avLst/>
          </a:prstGeom>
        </p:spPr>
        <p:txBody>
          <a:bodyPr/>
          <a:lstStyle/>
          <a:p>
            <a:endParaRPr/>
          </a:p>
        </p:txBody>
      </p:sp>
      <p:sp>
        <p:nvSpPr>
          <p:cNvPr id="588" name="Shape 588"/>
          <p:cNvSpPr>
            <a:spLocks noGrp="1"/>
          </p:cNvSpPr>
          <p:nvPr>
            <p:ph type="body" sz="quarter" idx="1"/>
          </p:nvPr>
        </p:nvSpPr>
        <p:spPr>
          <a:prstGeom prst="rect">
            <a:avLst/>
          </a:prstGeom>
        </p:spPr>
        <p:txBody>
          <a:bodyPr/>
          <a:lstStyle/>
          <a:p>
            <a:r>
              <a:t>Once we’ve built and trained our model, we often want to deploy it somewhere so we can call it. Most of this time, at least today, this is a Cloud-based endpoint hosted on Azure, AWS or Google. We can create a serverless function to host this endpoint, build a full app, or do whatever we like.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It’s important to note that the major Cloud providers also provide canned, pre-trained and tuned APIs that are available for us to call. For instance, Microsoft provides a number of these under the Azure Cognitive Services banner, including a Face API that includes emotion detection in the result. Let’s look at a demo of this 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rPr lang="en-US" dirty="0"/>
              <a:t>It turns out the Azure Face API has an emotion detection component, let’s look at that now</a:t>
            </a:r>
          </a:p>
        </p:txBody>
      </p:sp>
    </p:spTree>
    <p:extLst>
      <p:ext uri="{BB962C8B-B14F-4D97-AF65-F5344CB8AC3E}">
        <p14:creationId xmlns:p14="http://schemas.microsoft.com/office/powerpoint/2010/main" val="151136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t>So far, the delineation of where things happen in the ML process has been pretty straightforward. We develop models locally with local tools, train and refine those models in the cloud, and run inference by accessing Cloud-deployed endpoints.</a:t>
            </a:r>
          </a:p>
          <a:p>
            <a:endParaRPr/>
          </a:p>
          <a:p>
            <a:r>
              <a:t>But one thing we haven’t discussed yet is what systems call our ML system for predictions, and where the source data for predictions come from. As it turns out this is important, because the source of these mountains of data that we created ML systems to handle and kind of the reason this whole trend is happening.</a:t>
            </a:r>
          </a:p>
          <a:p>
            <a:endParaRPr/>
          </a:p>
          <a:p>
            <a:r>
              <a:t>It’s also the place where the cutting edge of ML work and opportunity lies...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a:t>Speaker</a:t>
            </a:r>
          </a:p>
          <a:p>
            <a:r>
              <a:rPr lang="en-US"/>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02</a:t>
            </a:r>
            <a:endParaRPr lang="en-US" sz="240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05</a:t>
            </a:r>
            <a:endParaRPr lang="en-US" sz="240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01</a:t>
            </a:r>
            <a:endParaRPr lang="en-US" sz="720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02</a:t>
            </a:r>
            <a:endParaRPr lang="en-US" sz="720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03</a:t>
            </a:r>
            <a:endParaRPr lang="en-US" sz="720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04</a:t>
            </a:r>
            <a:endParaRPr lang="en-US" sz="720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a:solidFill>
                  <a:srgbClr val="FFFFFF"/>
                </a:solidFill>
                <a:latin typeface="Times New Roman"/>
              </a:rPr>
              <a:t>“</a:t>
            </a:r>
            <a:endParaRPr lang="en-US" sz="9600" b="1">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Top White">
    <p:spTree>
      <p:nvGrpSpPr>
        <p:cNvPr id="1" name=""/>
        <p:cNvGrpSpPr/>
        <p:nvPr/>
      </p:nvGrpSpPr>
      <p:grpSpPr>
        <a:xfrm>
          <a:off x="0" y="0"/>
          <a:ext cx="0" cy="0"/>
          <a:chOff x="0" y="0"/>
          <a:chExt cx="0" cy="0"/>
        </a:xfrm>
      </p:grpSpPr>
      <p:sp>
        <p:nvSpPr>
          <p:cNvPr id="30" name="Rectangle"/>
          <p:cNvSpPr/>
          <p:nvPr/>
        </p:nvSpPr>
        <p:spPr>
          <a:xfrm>
            <a:off x="-1" y="311"/>
            <a:ext cx="12192001" cy="1052187"/>
          </a:xfrm>
          <a:prstGeom prst="rect">
            <a:avLst/>
          </a:prstGeom>
          <a:blipFill>
            <a:blip r:embed="rId2"/>
          </a:blipFill>
          <a:ln w="12700">
            <a:miter lim="400000"/>
          </a:ln>
        </p:spPr>
        <p:txBody>
          <a:bodyPr lIns="25400" tIns="25400" rIns="25400" bIns="25400" anchor="ctr"/>
          <a:lstStyle/>
          <a:p>
            <a:pPr>
              <a:spcBef>
                <a:spcPts val="0"/>
              </a:spcBef>
              <a:defRPr sz="3600" cap="all" baseline="-33333">
                <a:solidFill>
                  <a:srgbClr val="0D213E"/>
                </a:solidFill>
                <a:latin typeface="+mn-lt"/>
                <a:ea typeface="+mn-ea"/>
                <a:cs typeface="+mn-cs"/>
                <a:sym typeface="DIN Condensed Bold"/>
              </a:defRPr>
            </a:pPr>
            <a:endParaRPr sz="1800"/>
          </a:p>
        </p:txBody>
      </p:sp>
      <p:sp>
        <p:nvSpPr>
          <p:cNvPr id="31" name="Title Text"/>
          <p:cNvSpPr txBox="1">
            <a:spLocks noGrp="1"/>
          </p:cNvSpPr>
          <p:nvPr>
            <p:ph type="title"/>
          </p:nvPr>
        </p:nvSpPr>
        <p:spPr>
          <a:xfrm>
            <a:off x="184746" y="-9377"/>
            <a:ext cx="11822510" cy="1052187"/>
          </a:xfrm>
          <a:prstGeom prst="rect">
            <a:avLst/>
          </a:prstGeom>
        </p:spPr>
        <p:txBody>
          <a:bodyPr lIns="508000" tIns="508000" rIns="508000" bIns="508000"/>
          <a:lstStyle>
            <a:lvl1pPr algn="l">
              <a:spcBef>
                <a:spcPts val="600"/>
              </a:spcBef>
              <a:defRPr sz="3000" baseline="-33333"/>
            </a:lvl1p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93145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 id="2147483700" r:id="rId18"/>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tif"/><Relationship Id="rId3" Type="http://schemas.openxmlformats.org/officeDocument/2006/relationships/image" Target="../media/image6.tif"/><Relationship Id="rId7" Type="http://schemas.openxmlformats.org/officeDocument/2006/relationships/image" Target="../media/image10.tif"/><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s>
</file>

<file path=ppt/slides/_rels/slide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71AC8-306D-4043-A96F-6BE484AD5E24}"/>
              </a:ext>
            </a:extLst>
          </p:cNvPr>
          <p:cNvSpPr txBox="1"/>
          <p:nvPr/>
        </p:nvSpPr>
        <p:spPr>
          <a:xfrm>
            <a:off x="849080" y="1730095"/>
            <a:ext cx="65133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1B3A52"/>
                </a:solidFill>
                <a:latin typeface="Barlow"/>
                <a:ea typeface="+mn-lt"/>
                <a:cs typeface="+mn-lt"/>
              </a:rPr>
              <a:t>ML &amp; Cloud Computing</a:t>
            </a:r>
          </a:p>
        </p:txBody>
      </p:sp>
      <p:pic>
        <p:nvPicPr>
          <p:cNvPr id="5" name="Picture 9" descr="A picture containing text, sign&#10;&#10;Description automatically generated">
            <a:extLst>
              <a:ext uri="{FF2B5EF4-FFF2-40B4-BE49-F238E27FC236}">
                <a16:creationId xmlns:a16="http://schemas.microsoft.com/office/drawing/2014/main" id="{1A07FBF5-FBB1-5246-B66A-ED4F0B510724}"/>
              </a:ext>
            </a:extLst>
          </p:cNvPr>
          <p:cNvPicPr>
            <a:picLocks noChangeAspect="1"/>
          </p:cNvPicPr>
          <p:nvPr/>
        </p:nvPicPr>
        <p:blipFill>
          <a:blip r:embed="rId3"/>
          <a:stretch>
            <a:fillRect/>
          </a:stretch>
        </p:blipFill>
        <p:spPr>
          <a:xfrm>
            <a:off x="849080" y="887728"/>
            <a:ext cx="5029201" cy="559801"/>
          </a:xfrm>
          <a:prstGeom prst="rect">
            <a:avLst/>
          </a:prstGeom>
        </p:spPr>
      </p:pic>
      <p:pic>
        <p:nvPicPr>
          <p:cNvPr id="6" name="Picture 5" descr="A close-up of a circuit board&#10;&#10;Description automatically generated with medium confidence">
            <a:extLst>
              <a:ext uri="{FF2B5EF4-FFF2-40B4-BE49-F238E27FC236}">
                <a16:creationId xmlns:a16="http://schemas.microsoft.com/office/drawing/2014/main" id="{A434E1DD-3027-4042-8A93-A36BDDAC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815" y="2577116"/>
            <a:ext cx="2640342" cy="3078095"/>
          </a:xfrm>
          <a:prstGeom prst="rect">
            <a:avLst/>
          </a:prstGeom>
          <a:effectLst>
            <a:outerShdw blurRad="311348" sx="102000" sy="102000" algn="ctr" rotWithShape="0">
              <a:prstClr val="black">
                <a:alpha val="27965"/>
              </a:prstClr>
            </a:outerShdw>
          </a:effectLst>
        </p:spPr>
      </p:pic>
    </p:spTree>
    <p:extLst>
      <p:ext uri="{BB962C8B-B14F-4D97-AF65-F5344CB8AC3E}">
        <p14:creationId xmlns:p14="http://schemas.microsoft.com/office/powerpoint/2010/main" val="839297942"/>
      </p:ext>
    </p:extLst>
  </p:cSld>
  <p:clrMapOvr>
    <a:masterClrMapping/>
  </p:clrMapOvr>
  <mc:AlternateContent xmlns:mc="http://schemas.openxmlformats.org/markup-compatibility/2006" xmlns:p14="http://schemas.microsoft.com/office/powerpoint/2010/main">
    <mc:Choice Requires="p14">
      <p:transition spd="slow" p14:dur="2000" advTm="4354"/>
    </mc:Choice>
    <mc:Fallback xmlns="">
      <p:transition spd="slow" advTm="435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Model Deployment"/>
          <p:cNvSpPr txBox="1">
            <a:spLocks noGrp="1"/>
          </p:cNvSpPr>
          <p:nvPr>
            <p:ph type="title"/>
          </p:nvPr>
        </p:nvSpPr>
        <p:spPr>
          <a:prstGeom prst="rect">
            <a:avLst/>
          </a:prstGeom>
        </p:spPr>
        <p:txBody>
          <a:bodyPr>
            <a:normAutofit/>
          </a:bodyPr>
          <a:lstStyle/>
          <a:p>
            <a:r>
              <a:t>Model Deployment</a:t>
            </a:r>
          </a:p>
        </p:txBody>
      </p:sp>
      <p:pic>
        <p:nvPicPr>
          <p:cNvPr id="578" name="Image" descr="Image"/>
          <p:cNvPicPr>
            <a:picLocks noChangeAspect="1"/>
          </p:cNvPicPr>
          <p:nvPr/>
        </p:nvPicPr>
        <p:blipFill>
          <a:blip r:embed="rId3"/>
          <a:stretch>
            <a:fillRect/>
          </a:stretch>
        </p:blipFill>
        <p:spPr>
          <a:xfrm>
            <a:off x="972671" y="4207475"/>
            <a:ext cx="3416301" cy="2159001"/>
          </a:xfrm>
          <a:prstGeom prst="rect">
            <a:avLst/>
          </a:prstGeom>
          <a:ln w="12700">
            <a:miter lim="400000"/>
          </a:ln>
        </p:spPr>
      </p:pic>
      <p:pic>
        <p:nvPicPr>
          <p:cNvPr id="579" name="Image" descr="Image"/>
          <p:cNvPicPr>
            <a:picLocks noChangeAspect="1"/>
          </p:cNvPicPr>
          <p:nvPr/>
        </p:nvPicPr>
        <p:blipFill>
          <a:blip r:embed="rId4"/>
          <a:stretch>
            <a:fillRect/>
          </a:stretch>
        </p:blipFill>
        <p:spPr>
          <a:xfrm>
            <a:off x="915168" y="1691716"/>
            <a:ext cx="1876541" cy="1876541"/>
          </a:xfrm>
          <a:prstGeom prst="rect">
            <a:avLst/>
          </a:prstGeom>
          <a:ln w="12700">
            <a:miter lim="400000"/>
          </a:ln>
        </p:spPr>
      </p:pic>
      <p:pic>
        <p:nvPicPr>
          <p:cNvPr id="580" name="Image" descr="Image"/>
          <p:cNvPicPr>
            <a:picLocks noChangeAspect="1"/>
          </p:cNvPicPr>
          <p:nvPr/>
        </p:nvPicPr>
        <p:blipFill>
          <a:blip r:embed="rId5"/>
          <a:stretch>
            <a:fillRect/>
          </a:stretch>
        </p:blipFill>
        <p:spPr>
          <a:xfrm>
            <a:off x="8373948" y="4046176"/>
            <a:ext cx="2977324" cy="2481600"/>
          </a:xfrm>
          <a:prstGeom prst="rect">
            <a:avLst/>
          </a:prstGeom>
          <a:ln w="12700">
            <a:miter lim="400000"/>
          </a:ln>
        </p:spPr>
      </p:pic>
      <p:pic>
        <p:nvPicPr>
          <p:cNvPr id="581" name="Image" descr="Image"/>
          <p:cNvPicPr>
            <a:picLocks noChangeAspect="1"/>
          </p:cNvPicPr>
          <p:nvPr/>
        </p:nvPicPr>
        <p:blipFill>
          <a:blip r:embed="rId6"/>
          <a:stretch>
            <a:fillRect/>
          </a:stretch>
        </p:blipFill>
        <p:spPr>
          <a:xfrm>
            <a:off x="5316889" y="4091097"/>
            <a:ext cx="2391757" cy="2391756"/>
          </a:xfrm>
          <a:prstGeom prst="rect">
            <a:avLst/>
          </a:prstGeom>
          <a:ln w="12700">
            <a:miter lim="400000"/>
          </a:ln>
        </p:spPr>
      </p:pic>
      <p:sp>
        <p:nvSpPr>
          <p:cNvPr id="582" name="+"/>
          <p:cNvSpPr txBox="1"/>
          <p:nvPr/>
        </p:nvSpPr>
        <p:spPr>
          <a:xfrm>
            <a:off x="4564774" y="4722718"/>
            <a:ext cx="575479"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4000">
                <a:solidFill>
                  <a:schemeClr val="accent1">
                    <a:hueOff val="273561"/>
                    <a:satOff val="2937"/>
                    <a:lumOff val="-22233"/>
                  </a:schemeClr>
                </a:solidFill>
                <a:latin typeface="Helvetica"/>
                <a:ea typeface="Helvetica"/>
                <a:cs typeface="Helvetica"/>
                <a:sym typeface="Helvetica"/>
              </a:defRPr>
            </a:lvl1pPr>
          </a:lstStyle>
          <a:p>
            <a:r>
              <a:rPr sz="7000"/>
              <a:t>+</a:t>
            </a:r>
          </a:p>
        </p:txBody>
      </p:sp>
      <p:pic>
        <p:nvPicPr>
          <p:cNvPr id="583" name="Image" descr="Image"/>
          <p:cNvPicPr>
            <a:picLocks noChangeAspect="1"/>
          </p:cNvPicPr>
          <p:nvPr/>
        </p:nvPicPr>
        <p:blipFill>
          <a:blip r:embed="rId7"/>
          <a:stretch>
            <a:fillRect/>
          </a:stretch>
        </p:blipFill>
        <p:spPr>
          <a:xfrm>
            <a:off x="3302986" y="1655637"/>
            <a:ext cx="2904170" cy="1948698"/>
          </a:xfrm>
          <a:prstGeom prst="rect">
            <a:avLst/>
          </a:prstGeom>
          <a:ln w="12700">
            <a:miter lim="400000"/>
          </a:ln>
        </p:spPr>
      </p:pic>
      <p:sp>
        <p:nvSpPr>
          <p:cNvPr id="584" name="+"/>
          <p:cNvSpPr txBox="1"/>
          <p:nvPr/>
        </p:nvSpPr>
        <p:spPr>
          <a:xfrm>
            <a:off x="2944979" y="2060886"/>
            <a:ext cx="575479"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4000">
                <a:solidFill>
                  <a:schemeClr val="accent1">
                    <a:hueOff val="273561"/>
                    <a:satOff val="2937"/>
                    <a:lumOff val="-22233"/>
                  </a:schemeClr>
                </a:solidFill>
                <a:latin typeface="Helvetica"/>
                <a:ea typeface="Helvetica"/>
                <a:cs typeface="Helvetica"/>
                <a:sym typeface="Helvetica"/>
              </a:defRPr>
            </a:lvl1pPr>
          </a:lstStyle>
          <a:p>
            <a:r>
              <a:rPr sz="7000"/>
              <a:t>+</a:t>
            </a:r>
          </a:p>
        </p:txBody>
      </p:sp>
      <p:pic>
        <p:nvPicPr>
          <p:cNvPr id="585" name="Image" descr="Image"/>
          <p:cNvPicPr>
            <a:picLocks noChangeAspect="1"/>
          </p:cNvPicPr>
          <p:nvPr/>
        </p:nvPicPr>
        <p:blipFill>
          <a:blip r:embed="rId8"/>
          <a:stretch>
            <a:fillRect/>
          </a:stretch>
        </p:blipFill>
        <p:spPr>
          <a:xfrm>
            <a:off x="8378168" y="1733834"/>
            <a:ext cx="2968883" cy="1782617"/>
          </a:xfrm>
          <a:prstGeom prst="rect">
            <a:avLst/>
          </a:prstGeom>
          <a:ln w="12700">
            <a:miter lim="400000"/>
          </a:ln>
        </p:spPr>
      </p:pic>
      <p:sp>
        <p:nvSpPr>
          <p:cNvPr id="586" name="+"/>
          <p:cNvSpPr txBox="1"/>
          <p:nvPr/>
        </p:nvSpPr>
        <p:spPr>
          <a:xfrm>
            <a:off x="9574454" y="3246582"/>
            <a:ext cx="575479"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4000">
                <a:solidFill>
                  <a:schemeClr val="accent1">
                    <a:hueOff val="273561"/>
                    <a:satOff val="2937"/>
                    <a:lumOff val="-22233"/>
                  </a:schemeClr>
                </a:solidFill>
                <a:latin typeface="Helvetica"/>
                <a:ea typeface="Helvetica"/>
                <a:cs typeface="Helvetica"/>
                <a:sym typeface="Helvetica"/>
              </a:defRPr>
            </a:lvl1pPr>
          </a:lstStyle>
          <a:p>
            <a:r>
              <a:rPr sz="700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re-Trained models as APIs"/>
          <p:cNvSpPr txBox="1">
            <a:spLocks noGrp="1"/>
          </p:cNvSpPr>
          <p:nvPr>
            <p:ph type="title"/>
          </p:nvPr>
        </p:nvSpPr>
        <p:spPr>
          <a:prstGeom prst="rect">
            <a:avLst/>
          </a:prstGeom>
        </p:spPr>
        <p:txBody>
          <a:bodyPr>
            <a:normAutofit/>
          </a:bodyPr>
          <a:lstStyle/>
          <a:p>
            <a:r>
              <a:t>Pre-Trained models as APIs</a:t>
            </a:r>
          </a:p>
        </p:txBody>
      </p:sp>
      <p:grpSp>
        <p:nvGrpSpPr>
          <p:cNvPr id="593" name="Image"/>
          <p:cNvGrpSpPr/>
          <p:nvPr/>
        </p:nvGrpSpPr>
        <p:grpSpPr>
          <a:xfrm>
            <a:off x="1407400" y="1685924"/>
            <a:ext cx="9993313" cy="4992979"/>
            <a:chOff x="0" y="0"/>
            <a:chExt cx="22133255" cy="11551814"/>
          </a:xfrm>
        </p:grpSpPr>
        <p:pic>
          <p:nvPicPr>
            <p:cNvPr id="592" name="Image" descr="Image"/>
            <p:cNvPicPr>
              <a:picLocks noChangeAspect="1"/>
            </p:cNvPicPr>
            <p:nvPr/>
          </p:nvPicPr>
          <p:blipFill>
            <a:blip r:embed="rId3"/>
            <a:stretch>
              <a:fillRect/>
            </a:stretch>
          </p:blipFill>
          <p:spPr>
            <a:xfrm>
              <a:off x="127000" y="88900"/>
              <a:ext cx="21879256" cy="11221615"/>
            </a:xfrm>
            <a:prstGeom prst="rect">
              <a:avLst/>
            </a:prstGeom>
            <a:ln>
              <a:noFill/>
            </a:ln>
            <a:effectLst/>
          </p:spPr>
        </p:pic>
        <p:pic>
          <p:nvPicPr>
            <p:cNvPr id="591" name="Image" descr="Image"/>
            <p:cNvPicPr>
              <a:picLocks/>
            </p:cNvPicPr>
            <p:nvPr/>
          </p:nvPicPr>
          <p:blipFill>
            <a:blip r:embed="rId4"/>
            <a:stretch>
              <a:fillRect/>
            </a:stretch>
          </p:blipFill>
          <p:spPr>
            <a:xfrm>
              <a:off x="0" y="0"/>
              <a:ext cx="22133256" cy="11551815"/>
            </a:xfrm>
            <a:prstGeom prst="rect">
              <a:avLst/>
            </a:prstGeom>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85E6E-FEAD-D040-8A1E-E34F572DF8D4}"/>
              </a:ext>
            </a:extLst>
          </p:cNvPr>
          <p:cNvSpPr>
            <a:spLocks noGrp="1"/>
          </p:cNvSpPr>
          <p:nvPr>
            <p:ph type="title"/>
          </p:nvPr>
        </p:nvSpPr>
        <p:spPr/>
        <p:txBody>
          <a:bodyPr/>
          <a:lstStyle/>
          <a:p>
            <a:r>
              <a:rPr lang="en-US" dirty="0"/>
              <a:t>Using the Azure Face API</a:t>
            </a:r>
          </a:p>
        </p:txBody>
      </p:sp>
      <p:sp>
        <p:nvSpPr>
          <p:cNvPr id="526" name="DEMO"/>
          <p:cNvSpPr txBox="1">
            <a:spLocks noGrp="1"/>
          </p:cNvSpPr>
          <p:nvPr>
            <p:ph type="body"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0" indent="0">
              <a:spcBef>
                <a:spcPts val="0"/>
              </a:spcBef>
              <a:buSzTx/>
              <a:buNone/>
              <a:defRPr sz="12000" cap="all" baseline="-33333">
                <a:solidFill>
                  <a:srgbClr val="FFFFFF"/>
                </a:solidFill>
                <a:latin typeface="+mn-lt"/>
                <a:ea typeface="+mn-ea"/>
                <a:cs typeface="+mn-cs"/>
                <a:sym typeface="DIN Condensed Bold"/>
              </a:defRPr>
            </a:lvl1pPr>
          </a:lstStyle>
          <a:p>
            <a:r>
              <a:rPr lang="en-US" sz="7200" dirty="0">
                <a:solidFill>
                  <a:schemeClr val="tx1"/>
                </a:solidFill>
              </a:rPr>
              <a:t>Demo</a:t>
            </a:r>
            <a:endParaRPr sz="7200" dirty="0">
              <a:solidFill>
                <a:schemeClr val="tx1"/>
              </a:solidFill>
            </a:endParaRPr>
          </a:p>
        </p:txBody>
      </p:sp>
    </p:spTree>
    <p:extLst>
      <p:ext uri="{BB962C8B-B14F-4D97-AF65-F5344CB8AC3E}">
        <p14:creationId xmlns:p14="http://schemas.microsoft.com/office/powerpoint/2010/main" val="48994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Connection Line" descr="Connection Line"/>
          <p:cNvPicPr>
            <a:picLocks/>
          </p:cNvPicPr>
          <p:nvPr/>
        </p:nvPicPr>
        <p:blipFill>
          <a:blip r:embed="rId3"/>
          <a:stretch>
            <a:fillRect/>
          </a:stretch>
        </p:blipFill>
        <p:spPr>
          <a:xfrm>
            <a:off x="1700984" y="3999365"/>
            <a:ext cx="2010044" cy="1804048"/>
          </a:xfrm>
          <a:prstGeom prst="rect">
            <a:avLst/>
          </a:prstGeom>
        </p:spPr>
      </p:pic>
      <p:pic>
        <p:nvPicPr>
          <p:cNvPr id="624" name="Oval Oval" descr="Oval Oval"/>
          <p:cNvPicPr>
            <a:picLocks/>
          </p:cNvPicPr>
          <p:nvPr/>
        </p:nvPicPr>
        <p:blipFill>
          <a:blip r:embed="rId4"/>
          <a:stretch>
            <a:fillRect/>
          </a:stretch>
        </p:blipFill>
        <p:spPr>
          <a:xfrm rot="4880651">
            <a:off x="4933679" y="382070"/>
            <a:ext cx="3809412" cy="8805672"/>
          </a:xfrm>
          <a:prstGeom prst="rect">
            <a:avLst/>
          </a:prstGeom>
        </p:spPr>
      </p:pic>
      <p:pic>
        <p:nvPicPr>
          <p:cNvPr id="628" name="Oval Oval" descr="Oval Oval"/>
          <p:cNvPicPr>
            <a:picLocks/>
          </p:cNvPicPr>
          <p:nvPr/>
        </p:nvPicPr>
        <p:blipFill>
          <a:blip r:embed="rId5"/>
          <a:stretch>
            <a:fillRect/>
          </a:stretch>
        </p:blipFill>
        <p:spPr>
          <a:xfrm rot="3674365">
            <a:off x="3937221" y="221842"/>
            <a:ext cx="1617392" cy="4548747"/>
          </a:xfrm>
          <a:prstGeom prst="rect">
            <a:avLst/>
          </a:prstGeom>
        </p:spPr>
      </p:pic>
      <p:sp>
        <p:nvSpPr>
          <p:cNvPr id="604" name="Local Development, Cloud Training and Deployment"/>
          <p:cNvSpPr txBox="1">
            <a:spLocks noGrp="1"/>
          </p:cNvSpPr>
          <p:nvPr>
            <p:ph type="title"/>
          </p:nvPr>
        </p:nvSpPr>
        <p:spPr>
          <a:prstGeom prst="rect">
            <a:avLst/>
          </a:prstGeom>
        </p:spPr>
        <p:txBody>
          <a:bodyPr>
            <a:normAutofit fontScale="90000"/>
          </a:bodyPr>
          <a:lstStyle/>
          <a:p>
            <a:r>
              <a:t>Local Development, Cloud Training and Deployment</a:t>
            </a:r>
          </a:p>
        </p:txBody>
      </p:sp>
      <p:pic>
        <p:nvPicPr>
          <p:cNvPr id="605" name="Oval Oval" descr="Oval Oval"/>
          <p:cNvPicPr>
            <a:picLocks/>
          </p:cNvPicPr>
          <p:nvPr/>
        </p:nvPicPr>
        <p:blipFill>
          <a:blip r:embed="rId6"/>
          <a:stretch>
            <a:fillRect/>
          </a:stretch>
        </p:blipFill>
        <p:spPr>
          <a:xfrm>
            <a:off x="3889294" y="2230187"/>
            <a:ext cx="4413412" cy="4348356"/>
          </a:xfrm>
          <a:prstGeom prst="rect">
            <a:avLst/>
          </a:prstGeom>
        </p:spPr>
      </p:pic>
      <p:sp>
        <p:nvSpPr>
          <p:cNvPr id="607" name="Light Bulb"/>
          <p:cNvSpPr/>
          <p:nvPr/>
        </p:nvSpPr>
        <p:spPr>
          <a:xfrm>
            <a:off x="5833232" y="1836040"/>
            <a:ext cx="525537" cy="9112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blipFill>
            <a:blip r:embed="rId7"/>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08" name="Define Task"/>
          <p:cNvSpPr txBox="1"/>
          <p:nvPr/>
        </p:nvSpPr>
        <p:spPr>
          <a:xfrm>
            <a:off x="5472703" y="1450664"/>
            <a:ext cx="96661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Define Task</a:t>
            </a:r>
          </a:p>
        </p:txBody>
      </p:sp>
      <p:pic>
        <p:nvPicPr>
          <p:cNvPr id="609" name="Oval Oval" descr="Oval Oval"/>
          <p:cNvPicPr>
            <a:picLocks/>
          </p:cNvPicPr>
          <p:nvPr/>
        </p:nvPicPr>
        <p:blipFill>
          <a:blip r:embed="rId8"/>
          <a:stretch>
            <a:fillRect/>
          </a:stretch>
        </p:blipFill>
        <p:spPr>
          <a:xfrm>
            <a:off x="3895734" y="3058612"/>
            <a:ext cx="2731480" cy="2691506"/>
          </a:xfrm>
          <a:prstGeom prst="rect">
            <a:avLst/>
          </a:prstGeom>
        </p:spPr>
      </p:pic>
      <p:pic>
        <p:nvPicPr>
          <p:cNvPr id="611" name="Oval Oval" descr="Oval Oval"/>
          <p:cNvPicPr>
            <a:picLocks/>
          </p:cNvPicPr>
          <p:nvPr/>
        </p:nvPicPr>
        <p:blipFill>
          <a:blip r:embed="rId9"/>
          <a:stretch>
            <a:fillRect/>
          </a:stretch>
        </p:blipFill>
        <p:spPr>
          <a:xfrm>
            <a:off x="3892662" y="3557922"/>
            <a:ext cx="1717745" cy="1692888"/>
          </a:xfrm>
          <a:prstGeom prst="rect">
            <a:avLst/>
          </a:prstGeom>
        </p:spPr>
      </p:pic>
      <p:sp>
        <p:nvSpPr>
          <p:cNvPr id="613" name="Collect Data"/>
          <p:cNvSpPr txBox="1"/>
          <p:nvPr/>
        </p:nvSpPr>
        <p:spPr>
          <a:xfrm>
            <a:off x="3727359" y="2158297"/>
            <a:ext cx="99065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Collect Data</a:t>
            </a:r>
          </a:p>
        </p:txBody>
      </p:sp>
      <p:sp>
        <p:nvSpPr>
          <p:cNvPr id="614" name="Prepare Data"/>
          <p:cNvSpPr txBox="1"/>
          <p:nvPr/>
        </p:nvSpPr>
        <p:spPr>
          <a:xfrm>
            <a:off x="2557488" y="3295631"/>
            <a:ext cx="1065997"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Prepare Data</a:t>
            </a:r>
          </a:p>
        </p:txBody>
      </p:sp>
      <p:sp>
        <p:nvSpPr>
          <p:cNvPr id="615" name="Test &amp; Evaluate"/>
          <p:cNvSpPr txBox="1"/>
          <p:nvPr/>
        </p:nvSpPr>
        <p:spPr>
          <a:xfrm>
            <a:off x="2845801" y="5849934"/>
            <a:ext cx="126797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Test &amp; Evaluate</a:t>
            </a:r>
          </a:p>
        </p:txBody>
      </p:sp>
      <p:sp>
        <p:nvSpPr>
          <p:cNvPr id="616" name="Train Model"/>
          <p:cNvSpPr txBox="1"/>
          <p:nvPr/>
        </p:nvSpPr>
        <p:spPr>
          <a:xfrm>
            <a:off x="2520268" y="4572783"/>
            <a:ext cx="95058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Train Model</a:t>
            </a:r>
          </a:p>
        </p:txBody>
      </p:sp>
      <p:sp>
        <p:nvSpPr>
          <p:cNvPr id="617" name="Deploy Model"/>
          <p:cNvSpPr txBox="1"/>
          <p:nvPr/>
        </p:nvSpPr>
        <p:spPr>
          <a:xfrm>
            <a:off x="7855879" y="5849934"/>
            <a:ext cx="1077218"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Deploy Model</a:t>
            </a:r>
          </a:p>
        </p:txBody>
      </p:sp>
      <p:sp>
        <p:nvSpPr>
          <p:cNvPr id="618" name="Maintain, Update &amp; Refine"/>
          <p:cNvSpPr txBox="1"/>
          <p:nvPr/>
        </p:nvSpPr>
        <p:spPr>
          <a:xfrm>
            <a:off x="7942356" y="3187910"/>
            <a:ext cx="1942653"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Maintain, Update &amp; Refine</a:t>
            </a:r>
          </a:p>
        </p:txBody>
      </p:sp>
      <p:sp>
        <p:nvSpPr>
          <p:cNvPr id="619" name="Tune…"/>
          <p:cNvSpPr txBox="1"/>
          <p:nvPr/>
        </p:nvSpPr>
        <p:spPr>
          <a:xfrm>
            <a:off x="5494732" y="4465062"/>
            <a:ext cx="714939"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Tune </a:t>
            </a:r>
          </a:p>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&amp; Refine</a:t>
            </a:r>
          </a:p>
        </p:txBody>
      </p:sp>
      <p:sp>
        <p:nvSpPr>
          <p:cNvPr id="620" name="Explore…"/>
          <p:cNvSpPr txBox="1"/>
          <p:nvPr/>
        </p:nvSpPr>
        <p:spPr>
          <a:xfrm>
            <a:off x="4187948" y="4163275"/>
            <a:ext cx="68127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Explore </a:t>
            </a:r>
          </a:p>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Model</a:t>
            </a:r>
          </a:p>
        </p:txBody>
      </p:sp>
      <p:sp>
        <p:nvSpPr>
          <p:cNvPr id="621" name="Arrow"/>
          <p:cNvSpPr/>
          <p:nvPr/>
        </p:nvSpPr>
        <p:spPr>
          <a:xfrm rot="8738502">
            <a:off x="4124015" y="361774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2" name="Arrow"/>
          <p:cNvSpPr/>
          <p:nvPr/>
        </p:nvSpPr>
        <p:spPr>
          <a:xfrm rot="8315024">
            <a:off x="4229812" y="3268827"/>
            <a:ext cx="369706"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3" name="Arrow"/>
          <p:cNvSpPr/>
          <p:nvPr/>
        </p:nvSpPr>
        <p:spPr>
          <a:xfrm rot="11691574">
            <a:off x="6403937" y="220123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6" name="Local Development"/>
          <p:cNvSpPr txBox="1"/>
          <p:nvPr/>
        </p:nvSpPr>
        <p:spPr>
          <a:xfrm>
            <a:off x="879645" y="1867484"/>
            <a:ext cx="2030432"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Local Development</a:t>
            </a:r>
          </a:p>
        </p:txBody>
      </p:sp>
      <p:pic>
        <p:nvPicPr>
          <p:cNvPr id="639" name="Connection Line" descr="Connection Line"/>
          <p:cNvPicPr>
            <a:picLocks/>
          </p:cNvPicPr>
          <p:nvPr/>
        </p:nvPicPr>
        <p:blipFill>
          <a:blip r:embed="rId10"/>
          <a:stretch>
            <a:fillRect/>
          </a:stretch>
        </p:blipFill>
        <p:spPr>
          <a:xfrm>
            <a:off x="2053527" y="1542295"/>
            <a:ext cx="1708914" cy="514180"/>
          </a:xfrm>
          <a:prstGeom prst="rect">
            <a:avLst/>
          </a:prstGeom>
        </p:spPr>
      </p:pic>
      <p:sp>
        <p:nvSpPr>
          <p:cNvPr id="630" name="Cloud Training &amp; Deployment"/>
          <p:cNvSpPr txBox="1"/>
          <p:nvPr/>
        </p:nvSpPr>
        <p:spPr>
          <a:xfrm>
            <a:off x="10018930" y="6192160"/>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Cloud Training &amp; Deployment</a:t>
            </a:r>
          </a:p>
        </p:txBody>
      </p:sp>
      <p:pic>
        <p:nvPicPr>
          <p:cNvPr id="641" name="Connection Line" descr="Connection Line"/>
          <p:cNvPicPr>
            <a:picLocks/>
          </p:cNvPicPr>
          <p:nvPr/>
        </p:nvPicPr>
        <p:blipFill>
          <a:blip r:embed="rId11"/>
          <a:stretch>
            <a:fillRect/>
          </a:stretch>
        </p:blipFill>
        <p:spPr>
          <a:xfrm>
            <a:off x="10841121" y="4985528"/>
            <a:ext cx="898557" cy="1101123"/>
          </a:xfrm>
          <a:prstGeom prst="rect">
            <a:avLst/>
          </a:prstGeom>
        </p:spPr>
      </p:pic>
      <p:sp>
        <p:nvSpPr>
          <p:cNvPr id="632" name="Coins"/>
          <p:cNvSpPr/>
          <p:nvPr/>
        </p:nvSpPr>
        <p:spPr>
          <a:xfrm>
            <a:off x="722726" y="4297316"/>
            <a:ext cx="1203707" cy="120732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blipFill>
            <a:blip r:embed="rId7"/>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33" name="Training &amp; Validation Data"/>
          <p:cNvSpPr txBox="1"/>
          <p:nvPr/>
        </p:nvSpPr>
        <p:spPr>
          <a:xfrm>
            <a:off x="691420" y="3575342"/>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Training &amp; Validation Data</a:t>
            </a:r>
          </a:p>
        </p:txBody>
      </p:sp>
      <p:sp>
        <p:nvSpPr>
          <p:cNvPr id="634" name="Real time Inference Data"/>
          <p:cNvSpPr txBox="1"/>
          <p:nvPr/>
        </p:nvSpPr>
        <p:spPr>
          <a:xfrm>
            <a:off x="9493176" y="1558374"/>
            <a:ext cx="203043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Real time Inference Data</a:t>
            </a:r>
          </a:p>
        </p:txBody>
      </p:sp>
      <p:sp>
        <p:nvSpPr>
          <p:cNvPr id="635" name="?"/>
          <p:cNvSpPr txBox="1"/>
          <p:nvPr/>
        </p:nvSpPr>
        <p:spPr>
          <a:xfrm>
            <a:off x="10265567" y="1784189"/>
            <a:ext cx="466474"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4000">
                <a:solidFill>
                  <a:schemeClr val="accent1">
                    <a:hueOff val="273561"/>
                    <a:satOff val="2937"/>
                    <a:lumOff val="-22233"/>
                  </a:schemeClr>
                </a:solidFill>
              </a:defRPr>
            </a:lvl1pPr>
          </a:lstStyle>
          <a:p>
            <a:r>
              <a:rPr sz="7000"/>
              <a:t>?</a:t>
            </a:r>
          </a:p>
        </p:txBody>
      </p:sp>
      <p:pic>
        <p:nvPicPr>
          <p:cNvPr id="643" name="Connection Line" descr="Connection Line"/>
          <p:cNvPicPr>
            <a:picLocks/>
          </p:cNvPicPr>
          <p:nvPr/>
        </p:nvPicPr>
        <p:blipFill>
          <a:blip r:embed="rId12"/>
          <a:stretch>
            <a:fillRect/>
          </a:stretch>
        </p:blipFill>
        <p:spPr>
          <a:xfrm>
            <a:off x="1698581" y="3549694"/>
            <a:ext cx="1475247" cy="634250"/>
          </a:xfrm>
          <a:prstGeom prst="rect">
            <a:avLst/>
          </a:prstGeom>
        </p:spPr>
      </p:pic>
      <p:pic>
        <p:nvPicPr>
          <p:cNvPr id="645" name="Connection Line" descr="Connection Line"/>
          <p:cNvPicPr>
            <a:picLocks/>
          </p:cNvPicPr>
          <p:nvPr/>
        </p:nvPicPr>
        <p:blipFill>
          <a:blip r:embed="rId13"/>
          <a:stretch>
            <a:fillRect/>
          </a:stretch>
        </p:blipFill>
        <p:spPr>
          <a:xfrm>
            <a:off x="9866472" y="2375032"/>
            <a:ext cx="1184883" cy="1641177"/>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28"/>
                                        </p:tgtEl>
                                        <p:attrNameLst>
                                          <p:attrName>style.visibility</p:attrName>
                                        </p:attrNameLst>
                                      </p:cBhvr>
                                      <p:to>
                                        <p:strVal val="visible"/>
                                      </p:to>
                                    </p:set>
                                    <p:animEffect transition="in" filter="dissolve">
                                      <p:cBhvr>
                                        <p:cTn id="7" dur="2000"/>
                                        <p:tgtEl>
                                          <p:spTgt spid="628"/>
                                        </p:tgtEl>
                                      </p:cBhvr>
                                    </p:animEffect>
                                  </p:childTnLst>
                                </p:cTn>
                              </p:par>
                            </p:childTnLst>
                          </p:cTn>
                        </p:par>
                        <p:par>
                          <p:cTn id="8" fill="hold">
                            <p:stCondLst>
                              <p:cond delay="2000"/>
                            </p:stCondLst>
                            <p:childTnLst>
                              <p:par>
                                <p:cTn id="9" presetID="1" presetClass="entr" presetSubtype="0" fill="hold" grpId="0" nodeType="afterEffect">
                                  <p:stCondLst>
                                    <p:cond delay="0"/>
                                  </p:stCondLst>
                                  <p:iterate type="lt">
                                    <p:tmAbs val="100"/>
                                  </p:iterate>
                                  <p:childTnLst>
                                    <p:set>
                                      <p:cBhvr>
                                        <p:cTn id="10" fill="hold"/>
                                        <p:tgtEl>
                                          <p:spTgt spid="626"/>
                                        </p:tgtEl>
                                        <p:attrNameLst>
                                          <p:attrName>style.visibility</p:attrName>
                                        </p:attrNameLst>
                                      </p:cBhvr>
                                      <p:to>
                                        <p:strVal val="visible"/>
                                      </p:to>
                                    </p:set>
                                  </p:childTnLst>
                                </p:cTn>
                              </p:par>
                            </p:childTnLst>
                          </p:cTn>
                        </p:par>
                        <p:par>
                          <p:cTn id="11" fill="hold">
                            <p:stCondLst>
                              <p:cond delay="2000"/>
                            </p:stCondLst>
                            <p:childTnLst>
                              <p:par>
                                <p:cTn id="12" presetID="9" presetClass="entr" fill="hold" grpId="0" nodeType="afterEffect">
                                  <p:stCondLst>
                                    <p:cond delay="0"/>
                                  </p:stCondLst>
                                  <p:iterate>
                                    <p:tmAbs val="0"/>
                                  </p:iterate>
                                  <p:childTnLst>
                                    <p:set>
                                      <p:cBhvr>
                                        <p:cTn id="13" fill="hold"/>
                                        <p:tgtEl>
                                          <p:spTgt spid="639"/>
                                        </p:tgtEl>
                                        <p:attrNameLst>
                                          <p:attrName>style.visibility</p:attrName>
                                        </p:attrNameLst>
                                      </p:cBhvr>
                                      <p:to>
                                        <p:strVal val="visible"/>
                                      </p:to>
                                    </p:set>
                                    <p:animEffect transition="in" filter="dissolve">
                                      <p:cBhvr>
                                        <p:cTn id="14" dur="2000"/>
                                        <p:tgtEl>
                                          <p:spTgt spid="639"/>
                                        </p:tgtEl>
                                      </p:cBhvr>
                                    </p:animEffect>
                                  </p:childTnLst>
                                </p:cTn>
                              </p:par>
                            </p:childTnLst>
                          </p:cTn>
                        </p:par>
                        <p:par>
                          <p:cTn id="15" fill="hold">
                            <p:stCondLst>
                              <p:cond delay="4000"/>
                            </p:stCondLst>
                            <p:childTnLst>
                              <p:par>
                                <p:cTn id="16" presetID="1" presetClass="entr" presetSubtype="0" fill="hold" grpId="0" nodeType="afterEffect">
                                  <p:stCondLst>
                                    <p:cond delay="0"/>
                                  </p:stCondLst>
                                  <p:iterate type="lt">
                                    <p:tmAbs val="100"/>
                                  </p:iterate>
                                  <p:childTnLst>
                                    <p:set>
                                      <p:cBhvr>
                                        <p:cTn id="17" fill="hold"/>
                                        <p:tgtEl>
                                          <p:spTgt spid="633"/>
                                        </p:tgtEl>
                                        <p:attrNameLst>
                                          <p:attrName>style.visibility</p:attrName>
                                        </p:attrNameLst>
                                      </p:cBhvr>
                                      <p:to>
                                        <p:strVal val="visible"/>
                                      </p:to>
                                    </p:set>
                                  </p:childTnLst>
                                </p:cTn>
                              </p:par>
                            </p:childTnLst>
                          </p:cTn>
                        </p:par>
                        <p:par>
                          <p:cTn id="18" fill="hold">
                            <p:stCondLst>
                              <p:cond delay="4000"/>
                            </p:stCondLst>
                            <p:childTnLst>
                              <p:par>
                                <p:cTn id="19" presetID="9" presetClass="entr" fill="hold" grpId="0" nodeType="afterEffect">
                                  <p:stCondLst>
                                    <p:cond delay="0"/>
                                  </p:stCondLst>
                                  <p:iterate>
                                    <p:tmAbs val="0"/>
                                  </p:iterate>
                                  <p:childTnLst>
                                    <p:set>
                                      <p:cBhvr>
                                        <p:cTn id="20" fill="hold"/>
                                        <p:tgtEl>
                                          <p:spTgt spid="632"/>
                                        </p:tgtEl>
                                        <p:attrNameLst>
                                          <p:attrName>style.visibility</p:attrName>
                                        </p:attrNameLst>
                                      </p:cBhvr>
                                      <p:to>
                                        <p:strVal val="visible"/>
                                      </p:to>
                                    </p:set>
                                    <p:animEffect transition="in" filter="dissolve">
                                      <p:cBhvr>
                                        <p:cTn id="21" dur="1500"/>
                                        <p:tgtEl>
                                          <p:spTgt spid="632"/>
                                        </p:tgtEl>
                                      </p:cBhvr>
                                    </p:animEffect>
                                  </p:childTnLst>
                                </p:cTn>
                              </p:par>
                            </p:childTnLst>
                          </p:cTn>
                        </p:par>
                        <p:par>
                          <p:cTn id="22" fill="hold">
                            <p:stCondLst>
                              <p:cond delay="5500"/>
                            </p:stCondLst>
                            <p:childTnLst>
                              <p:par>
                                <p:cTn id="23" presetID="9" presetClass="entr" fill="hold" grpId="0" nodeType="afterEffect">
                                  <p:stCondLst>
                                    <p:cond delay="0"/>
                                  </p:stCondLst>
                                  <p:iterate>
                                    <p:tmAbs val="0"/>
                                  </p:iterate>
                                  <p:childTnLst>
                                    <p:set>
                                      <p:cBhvr>
                                        <p:cTn id="24" fill="hold"/>
                                        <p:tgtEl>
                                          <p:spTgt spid="643"/>
                                        </p:tgtEl>
                                        <p:attrNameLst>
                                          <p:attrName>style.visibility</p:attrName>
                                        </p:attrNameLst>
                                      </p:cBhvr>
                                      <p:to>
                                        <p:strVal val="visible"/>
                                      </p:to>
                                    </p:set>
                                    <p:animEffect transition="in" filter="dissolve">
                                      <p:cBhvr>
                                        <p:cTn id="25" dur="2000"/>
                                        <p:tgtEl>
                                          <p:spTgt spid="643"/>
                                        </p:tgtEl>
                                      </p:cBhvr>
                                    </p:animEffect>
                                  </p:childTnLst>
                                </p:cTn>
                              </p:par>
                            </p:childTnLst>
                          </p:cTn>
                        </p:par>
                        <p:par>
                          <p:cTn id="26" fill="hold">
                            <p:stCondLst>
                              <p:cond delay="7500"/>
                            </p:stCondLst>
                            <p:childTnLst>
                              <p:par>
                                <p:cTn id="27" presetID="9" presetClass="entr" fill="hold" grpId="0" nodeType="afterEffect">
                                  <p:stCondLst>
                                    <p:cond delay="0"/>
                                  </p:stCondLst>
                                  <p:iterate>
                                    <p:tmAbs val="0"/>
                                  </p:iterate>
                                  <p:childTnLst>
                                    <p:set>
                                      <p:cBhvr>
                                        <p:cTn id="28" fill="hold"/>
                                        <p:tgtEl>
                                          <p:spTgt spid="647"/>
                                        </p:tgtEl>
                                        <p:attrNameLst>
                                          <p:attrName>style.visibility</p:attrName>
                                        </p:attrNameLst>
                                      </p:cBhvr>
                                      <p:to>
                                        <p:strVal val="visible"/>
                                      </p:to>
                                    </p:set>
                                    <p:animEffect transition="in" filter="dissolve">
                                      <p:cBhvr>
                                        <p:cTn id="29" dur="2000"/>
                                        <p:tgtEl>
                                          <p:spTgt spid="6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624"/>
                                        </p:tgtEl>
                                        <p:attrNameLst>
                                          <p:attrName>style.visibility</p:attrName>
                                        </p:attrNameLst>
                                      </p:cBhvr>
                                      <p:to>
                                        <p:strVal val="visible"/>
                                      </p:to>
                                    </p:set>
                                    <p:animEffect transition="in" filter="dissolve">
                                      <p:cBhvr>
                                        <p:cTn id="34" dur="2000"/>
                                        <p:tgtEl>
                                          <p:spTgt spid="624"/>
                                        </p:tgtEl>
                                      </p:cBhvr>
                                    </p:animEffect>
                                  </p:childTnLst>
                                </p:cTn>
                              </p:par>
                            </p:childTnLst>
                          </p:cTn>
                        </p:par>
                        <p:par>
                          <p:cTn id="35" fill="hold">
                            <p:stCondLst>
                              <p:cond delay="2000"/>
                            </p:stCondLst>
                            <p:childTnLst>
                              <p:par>
                                <p:cTn id="36" presetID="1" presetClass="entr" presetSubtype="0" fill="hold" grpId="0" nodeType="afterEffect">
                                  <p:stCondLst>
                                    <p:cond delay="0"/>
                                  </p:stCondLst>
                                  <p:iterate type="lt">
                                    <p:tmAbs val="100"/>
                                  </p:iterate>
                                  <p:childTnLst>
                                    <p:set>
                                      <p:cBhvr>
                                        <p:cTn id="37" fill="hold"/>
                                        <p:tgtEl>
                                          <p:spTgt spid="630"/>
                                        </p:tgtEl>
                                        <p:attrNameLst>
                                          <p:attrName>style.visibility</p:attrName>
                                        </p:attrNameLst>
                                      </p:cBhvr>
                                      <p:to>
                                        <p:strVal val="visible"/>
                                      </p:to>
                                    </p:set>
                                  </p:childTnLst>
                                </p:cTn>
                              </p:par>
                            </p:childTnLst>
                          </p:cTn>
                        </p:par>
                        <p:par>
                          <p:cTn id="38" fill="hold">
                            <p:stCondLst>
                              <p:cond delay="2000"/>
                            </p:stCondLst>
                            <p:childTnLst>
                              <p:par>
                                <p:cTn id="39" presetID="9" presetClass="entr" fill="hold" grpId="0" nodeType="afterEffect">
                                  <p:stCondLst>
                                    <p:cond delay="0"/>
                                  </p:stCondLst>
                                  <p:iterate>
                                    <p:tmAbs val="0"/>
                                  </p:iterate>
                                  <p:childTnLst>
                                    <p:set>
                                      <p:cBhvr>
                                        <p:cTn id="40" fill="hold"/>
                                        <p:tgtEl>
                                          <p:spTgt spid="641"/>
                                        </p:tgtEl>
                                        <p:attrNameLst>
                                          <p:attrName>style.visibility</p:attrName>
                                        </p:attrNameLst>
                                      </p:cBhvr>
                                      <p:to>
                                        <p:strVal val="visible"/>
                                      </p:to>
                                    </p:set>
                                    <p:animEffect transition="in" filter="dissolve">
                                      <p:cBhvr>
                                        <p:cTn id="41" dur="2000"/>
                                        <p:tgtEl>
                                          <p:spTgt spid="64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fill="hold"/>
                                        <p:tgtEl>
                                          <p:spTgt spid="63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type="lt">
                                    <p:tmAbs val="100"/>
                                  </p:iterate>
                                  <p:childTnLst>
                                    <p:set>
                                      <p:cBhvr>
                                        <p:cTn id="48" fill="hold"/>
                                        <p:tgtEl>
                                          <p:spTgt spid="635"/>
                                        </p:tgtEl>
                                        <p:attrNameLst>
                                          <p:attrName>style.visibility</p:attrName>
                                        </p:attrNameLst>
                                      </p:cBhvr>
                                      <p:to>
                                        <p:strVal val="visible"/>
                                      </p:to>
                                    </p:set>
                                  </p:childTnLst>
                                </p:cTn>
                              </p:par>
                            </p:childTnLst>
                          </p:cTn>
                        </p:par>
                        <p:par>
                          <p:cTn id="49" fill="hold">
                            <p:stCondLst>
                              <p:cond delay="0"/>
                            </p:stCondLst>
                            <p:childTnLst>
                              <p:par>
                                <p:cTn id="50" presetID="9" presetClass="entr" fill="hold" grpId="0" nodeType="afterEffect">
                                  <p:stCondLst>
                                    <p:cond delay="0"/>
                                  </p:stCondLst>
                                  <p:iterate>
                                    <p:tmAbs val="0"/>
                                  </p:iterate>
                                  <p:childTnLst>
                                    <p:set>
                                      <p:cBhvr>
                                        <p:cTn id="51" fill="hold"/>
                                        <p:tgtEl>
                                          <p:spTgt spid="645"/>
                                        </p:tgtEl>
                                        <p:attrNameLst>
                                          <p:attrName>style.visibility</p:attrName>
                                        </p:attrNameLst>
                                      </p:cBhvr>
                                      <p:to>
                                        <p:strVal val="visible"/>
                                      </p:to>
                                    </p:set>
                                    <p:animEffect transition="in" filter="dissolve">
                                      <p:cBhvr>
                                        <p:cTn id="52" dur="2000"/>
                                        <p:tgtEl>
                                          <p:spTgt spid="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animBg="1" advAuto="0"/>
      <p:bldP spid="624" grpId="0" animBg="1" advAuto="0"/>
      <p:bldP spid="628" grpId="0" animBg="1" advAuto="0"/>
      <p:bldP spid="626" grpId="0" animBg="1" advAuto="0"/>
      <p:bldP spid="639" grpId="0" animBg="1" advAuto="0"/>
      <p:bldP spid="630" grpId="0" animBg="1" advAuto="0"/>
      <p:bldP spid="641" grpId="0" animBg="1" advAuto="0"/>
      <p:bldP spid="632" grpId="0" animBg="1" advAuto="0"/>
      <p:bldP spid="633" grpId="0" animBg="1" advAuto="0"/>
      <p:bldP spid="634" grpId="0" animBg="1" advAuto="0"/>
      <p:bldP spid="635" grpId="0" animBg="1" advAuto="0"/>
      <p:bldP spid="643" grpId="0" animBg="1" advAuto="0"/>
      <p:bldP spid="645"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78104"/>
      </p:ext>
    </p:extLst>
  </p:cSld>
  <p:clrMapOvr>
    <a:masterClrMapping/>
  </p:clrMapOvr>
  <mc:AlternateContent xmlns:mc="http://schemas.openxmlformats.org/markup-compatibility/2006" xmlns:p14="http://schemas.microsoft.com/office/powerpoint/2010/main">
    <mc:Choice Requires="p14">
      <p:transition spd="slow" p14:dur="2000" advTm="4385"/>
    </mc:Choice>
    <mc:Fallback xmlns="">
      <p:transition spd="slow" advTm="4385"/>
    </mc:Fallback>
  </mc:AlternateContent>
</p:sld>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8779</TotalTime>
  <Words>329</Words>
  <Application>Microsoft Macintosh PowerPoint</Application>
  <PresentationFormat>Widescreen</PresentationFormat>
  <Paragraphs>34</Paragraphs>
  <Slides>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Barlow</vt:lpstr>
      <vt:lpstr>Calibri</vt:lpstr>
      <vt:lpstr>Helvetica</vt:lpstr>
      <vt:lpstr>Times New Roman</vt:lpstr>
      <vt:lpstr>Office Theme</vt:lpstr>
      <vt:lpstr>PowerPoint Presentation</vt:lpstr>
      <vt:lpstr>Model Deployment</vt:lpstr>
      <vt:lpstr>Pre-Trained models as APIs</vt:lpstr>
      <vt:lpstr>Using the Azure Face API</vt:lpstr>
      <vt:lpstr>Local Development, Cloud Training and Deployment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Satrom</cp:lastModifiedBy>
  <cp:revision>104</cp:revision>
  <dcterms:created xsi:type="dcterms:W3CDTF">2021-04-16T15:47:13Z</dcterms:created>
  <dcterms:modified xsi:type="dcterms:W3CDTF">2022-04-24T15:30:57Z</dcterms:modified>
</cp:coreProperties>
</file>